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94" r:id="rId2"/>
    <p:sldId id="440" r:id="rId3"/>
    <p:sldId id="1973" r:id="rId4"/>
    <p:sldId id="298" r:id="rId5"/>
    <p:sldId id="1974" r:id="rId6"/>
    <p:sldId id="1978" r:id="rId7"/>
    <p:sldId id="266" r:id="rId8"/>
    <p:sldId id="1975" r:id="rId9"/>
    <p:sldId id="1977" r:id="rId10"/>
    <p:sldId id="1976" r:id="rId11"/>
    <p:sldId id="1997" r:id="rId12"/>
    <p:sldId id="1996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902"/>
    <p:restoredTop sz="94671"/>
  </p:normalViewPr>
  <p:slideViewPr>
    <p:cSldViewPr snapToGrid="0" snapToObjects="1">
      <p:cViewPr varScale="1">
        <p:scale>
          <a:sx n="111" d="100"/>
          <a:sy n="111" d="100"/>
        </p:scale>
        <p:origin x="96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7863E3-CD70-5A43-8AD4-E85151009B76}" type="datetimeFigureOut">
              <a:rPr lang="en-US" smtClean="0"/>
              <a:t>9/23/24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F8B50D-0D10-5F47-BEB1-E9DD564421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546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" name="Google Shape;124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Ice in greenland nearly vanishing after a few months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428955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497CF6-BE6F-D54C-9823-9A2500F496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496CF0-6E3A-2E4B-A5A5-014BFBAE5E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02B12B-7391-584F-89C5-14E0AA21A0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9547B-4A68-4644-9099-7E7F2E9E14E3}" type="datetimeFigureOut">
              <a:rPr lang="en-US" smtClean="0"/>
              <a:t>9/23/24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DA1171-13DF-554F-AF9E-5D6AE5ED66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95D2FA-CC1F-674F-907E-F160CF71CB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9C06C-2AC0-E74F-840F-5DE16BCDC9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3776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698B5-D8E5-2E4D-BE51-A8D1F03B3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328A48D-418C-154F-9AE0-49F3A9871D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33E5FB-DD76-4B4C-A65C-A966BBBA18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9547B-4A68-4644-9099-7E7F2E9E14E3}" type="datetimeFigureOut">
              <a:rPr lang="en-US" smtClean="0"/>
              <a:t>9/23/24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57D775-96FE-C54C-8A3E-BD9FC7F0F7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B7D525-DE13-DC47-838B-3BA59C2A4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9C06C-2AC0-E74F-840F-5DE16BCDC9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0247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3D88AEC-FFDA-B341-A88C-46D947F8C57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C9D5406-34EC-2C43-826C-CB1A2945F1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BD1E5B-F156-A241-9E96-E17CC190A0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9547B-4A68-4644-9099-7E7F2E9E14E3}" type="datetimeFigureOut">
              <a:rPr lang="en-US" smtClean="0"/>
              <a:t>9/23/24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54445F-A6CE-C947-80E8-6535EB6287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C70EFE-BA94-A646-8762-C1A4130337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9C06C-2AC0-E74F-840F-5DE16BCDC9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1351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userDrawn="1">
  <p:cSld name="1_Section header">
    <p:bg>
      <p:bgPr>
        <a:solidFill>
          <a:schemeClr val="dk1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5"/>
          <p:cNvSpPr txBox="1">
            <a:spLocks noGrp="1"/>
          </p:cNvSpPr>
          <p:nvPr>
            <p:ph type="title"/>
          </p:nvPr>
        </p:nvSpPr>
        <p:spPr>
          <a:xfrm>
            <a:off x="683575" y="444393"/>
            <a:ext cx="10962800" cy="11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533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  <p:sp>
        <p:nvSpPr>
          <p:cNvPr id="19" name="Google Shape;19;p45"/>
          <p:cNvSpPr txBox="1">
            <a:spLocks noGrp="1"/>
          </p:cNvSpPr>
          <p:nvPr>
            <p:ph type="sldNum" idx="12"/>
          </p:nvPr>
        </p:nvSpPr>
        <p:spPr>
          <a:xfrm>
            <a:off x="11280575" y="6201587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Google Shape;26;p47">
            <a:extLst>
              <a:ext uri="{FF2B5EF4-FFF2-40B4-BE49-F238E27FC236}">
                <a16:creationId xmlns:a16="http://schemas.microsoft.com/office/drawing/2014/main" id="{7605D366-776C-344D-978A-A05EA20C0D2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3575" y="1656189"/>
            <a:ext cx="10962800" cy="44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1400"/>
              <a:buChar char="●"/>
              <a:defRPr sz="2667" baseline="0">
                <a:solidFill>
                  <a:schemeClr val="bg1"/>
                </a:solidFill>
                <a:latin typeface="Times New Roman" panose="02020603050405020304" pitchFamily="18" charset="0"/>
              </a:defRPr>
            </a:lvl1pPr>
            <a:lvl2pPr marL="1219170" lvl="1" indent="-40639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012785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C4121B-4EC9-194C-9980-95F8BD2BE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80EDA5-0451-BA43-9CC6-D18FECEEE3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51BBDB-F2C0-544D-BE93-0E09EA780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9547B-4A68-4644-9099-7E7F2E9E14E3}" type="datetimeFigureOut">
              <a:rPr lang="en-US" smtClean="0"/>
              <a:t>9/23/24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80FE99-BD59-4249-864C-26C18A149F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A170DC-36C2-B648-B9A7-5A13337616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9C06C-2AC0-E74F-840F-5DE16BCDC9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0485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7961DB-5BFF-8841-B173-DCD45416F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47429E-810A-3349-A0AD-13DAA8C762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BF1703-C552-0942-BA50-AFF23B31A2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9547B-4A68-4644-9099-7E7F2E9E14E3}" type="datetimeFigureOut">
              <a:rPr lang="en-US" smtClean="0"/>
              <a:t>9/23/24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E26784-357A-1040-B838-FC306936F4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51183F-83C0-F046-AD8E-4DE4BC5E9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9C06C-2AC0-E74F-840F-5DE16BCDC9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3830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7D8B90-1518-2041-B1A4-37FA00890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609048-16FA-2B46-BBC9-E5CECAF265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7E95C0-D04E-0942-8DC4-8D311C0E9E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A169D1-705C-2240-97E8-487A85F594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9547B-4A68-4644-9099-7E7F2E9E14E3}" type="datetimeFigureOut">
              <a:rPr lang="en-US" smtClean="0"/>
              <a:t>9/23/24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DDB459-DBAC-B848-946E-543D4CCC9B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3E0798-3C06-8046-A33A-7CAFBB0104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9C06C-2AC0-E74F-840F-5DE16BCDC9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9232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36240B-66A1-A544-867F-F3334D626E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E9D2F2-0889-C94D-A438-71021FE170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45F84F-D76A-ED4E-959B-51A9FD2564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433046-64B1-594B-97E2-94B37E8DFF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5586370-FBCF-7E49-9F3A-FC008A33BEF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BF10153-6836-614E-8EE1-2076E54DF1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9547B-4A68-4644-9099-7E7F2E9E14E3}" type="datetimeFigureOut">
              <a:rPr lang="en-US" smtClean="0"/>
              <a:t>9/23/24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E26FBDE-E323-254E-BFF5-6A771532D0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CA218BA-70A0-B447-A0FD-89B11EEBEC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9C06C-2AC0-E74F-840F-5DE16BCDC9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7447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75D84B-1A10-624D-BC41-AD31BDEC6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6366846-52B8-DC4A-A1B0-CA96F23752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9547B-4A68-4644-9099-7E7F2E9E14E3}" type="datetimeFigureOut">
              <a:rPr lang="en-US" smtClean="0"/>
              <a:t>9/23/24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CE0CB7-8976-784B-B77E-18C19815E0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578F75-BBE3-334C-97DE-F2EDC3EA7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9C06C-2AC0-E74F-840F-5DE16BCDC9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6112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0C62086-CC12-A34F-96E1-B75B035911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9547B-4A68-4644-9099-7E7F2E9E14E3}" type="datetimeFigureOut">
              <a:rPr lang="en-US" smtClean="0"/>
              <a:t>9/23/24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1622407-5B26-8048-BD09-388CCF4FE8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8AA155-FDE8-E542-8969-7DF0F0C20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9C06C-2AC0-E74F-840F-5DE16BCDC9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9748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725F3-8045-124B-A554-96CD5E030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3C188F-CC83-3047-82E6-1DA6B18B18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C59C1B-B73F-624B-BBC6-2F1E85066F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34C642-4A8E-2547-A9FF-1C820C1982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9547B-4A68-4644-9099-7E7F2E9E14E3}" type="datetimeFigureOut">
              <a:rPr lang="en-US" smtClean="0"/>
              <a:t>9/23/24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20F6BD-53DF-7144-94FD-E27781B9EB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C666AB-BCF7-6D46-A141-17DF5C75F0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9C06C-2AC0-E74F-840F-5DE16BCDC9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6335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5C4FB-7407-934B-854C-593DC6B4B5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2000E06-BD5B-3D4D-AF24-E38D4B08F4F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988D18-D079-6B47-95F6-76DB43744C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67DAD5-F922-E141-943D-FEF857EE98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9547B-4A68-4644-9099-7E7F2E9E14E3}" type="datetimeFigureOut">
              <a:rPr lang="en-US" smtClean="0"/>
              <a:t>9/23/24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30F16A-71FF-7A49-B481-968F73123E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1BE98D-FE0E-9A4D-BB9A-D45D572191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9C06C-2AC0-E74F-840F-5DE16BCDC9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9547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4087AA9-530F-9542-A1D8-7C344CD34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8F0C50-E9F5-4847-B1DE-FEE2D8EE88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20E8ED-C4B6-2742-B7AC-F158DD8427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09547B-4A68-4644-9099-7E7F2E9E14E3}" type="datetimeFigureOut">
              <a:rPr lang="en-US" smtClean="0"/>
              <a:t>9/23/24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A564F3-1FAF-9049-945F-3F18569C58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36E501-413A-ED42-90EC-923D2A315F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99C06C-2AC0-E74F-840F-5DE16BCDC9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89066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iucn.org/resources/conservation-tool/iucn-red-list-ecosystems/red-list-mangrove-ecosystems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www.unep.org/news-and-stories/story/why-are-coral-reefs-dying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nsidc.org/sea-ice-today" TargetMode="Externa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www.washingtonpost.com/weather/2019/05/08/alaska-climate-change-is-showing-increasing-signs-disrupting-everyday-life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349E1BE-9A23-5AAF-1960-36372C265F2D}"/>
              </a:ext>
            </a:extLst>
          </p:cNvPr>
          <p:cNvSpPr txBox="1"/>
          <p:nvPr/>
        </p:nvSpPr>
        <p:spPr>
          <a:xfrm>
            <a:off x="12028" y="0"/>
            <a:ext cx="12179971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Do we have solid evidence of change? Of tipping-point change? IPCC, UN …</a:t>
            </a:r>
            <a:endParaRPr lang="en-US" sz="2400" b="1" i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6FE1193-F39C-E041-2B52-C7E5E20B5A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599" y="695378"/>
            <a:ext cx="9201063" cy="57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3854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349E1BE-9A23-5AAF-1960-36372C265F2D}"/>
              </a:ext>
            </a:extLst>
          </p:cNvPr>
          <p:cNvSpPr txBox="1"/>
          <p:nvPr/>
        </p:nvSpPr>
        <p:spPr>
          <a:xfrm>
            <a:off x="12028" y="0"/>
            <a:ext cx="12179972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Of the 5 million deaths each year due to temperature extremes, about 1/3 are climate-related</a:t>
            </a:r>
            <a:endParaRPr lang="en-US" sz="2400" b="1" i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5EDC3F7-E960-49CE-4D29-EE671ED845AA}"/>
              </a:ext>
            </a:extLst>
          </p:cNvPr>
          <p:cNvSpPr txBox="1"/>
          <p:nvPr/>
        </p:nvSpPr>
        <p:spPr>
          <a:xfrm>
            <a:off x="980208" y="5515675"/>
            <a:ext cx="24661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(2019)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BBFE24B-369F-18E1-F312-4FB8EBF7E3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601" y="1346531"/>
            <a:ext cx="6553200" cy="53632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B66B568-82AD-6ECF-A590-5BB5DA4518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819" y="1147775"/>
            <a:ext cx="5398286" cy="2565243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8784717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349E1BE-9A23-5AAF-1960-36372C265F2D}"/>
              </a:ext>
            </a:extLst>
          </p:cNvPr>
          <p:cNvSpPr txBox="1"/>
          <p:nvPr/>
        </p:nvSpPr>
        <p:spPr>
          <a:xfrm>
            <a:off x="12028" y="0"/>
            <a:ext cx="12179972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Amazon rainforest vulnerability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5EDC3F7-E960-49CE-4D29-EE671ED845AA}"/>
              </a:ext>
            </a:extLst>
          </p:cNvPr>
          <p:cNvSpPr txBox="1"/>
          <p:nvPr/>
        </p:nvSpPr>
        <p:spPr>
          <a:xfrm>
            <a:off x="980208" y="5515675"/>
            <a:ext cx="24661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(2019)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1BD168A-3C26-7644-3E1F-D626B5D6BBEB}"/>
              </a:ext>
            </a:extLst>
          </p:cNvPr>
          <p:cNvGrpSpPr/>
          <p:nvPr/>
        </p:nvGrpSpPr>
        <p:grpSpPr>
          <a:xfrm>
            <a:off x="6254099" y="1789289"/>
            <a:ext cx="5801297" cy="3097369"/>
            <a:chOff x="6254099" y="1789289"/>
            <a:chExt cx="5801297" cy="3097369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C5C9E794-6070-744D-D57A-06B724B839F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54836"/>
            <a:stretch/>
          </p:blipFill>
          <p:spPr>
            <a:xfrm>
              <a:off x="6254099" y="1789289"/>
              <a:ext cx="5801297" cy="3097369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0060F52-176A-69E2-66C1-92D4C324E17E}"/>
                </a:ext>
              </a:extLst>
            </p:cNvPr>
            <p:cNvSpPr/>
            <p:nvPr/>
          </p:nvSpPr>
          <p:spPr>
            <a:xfrm>
              <a:off x="6254099" y="4464182"/>
              <a:ext cx="5801295" cy="422476"/>
            </a:xfrm>
            <a:prstGeom prst="rect">
              <a:avLst/>
            </a:prstGeom>
            <a:solidFill>
              <a:schemeClr val="accent1">
                <a:alpha val="34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DA2023E9-B73D-73F5-EF8B-ED72A3A041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5920"/>
          <a:stretch/>
        </p:blipFill>
        <p:spPr>
          <a:xfrm>
            <a:off x="136606" y="1483579"/>
            <a:ext cx="5801297" cy="370879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5630005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349E1BE-9A23-5AAF-1960-36372C265F2D}"/>
              </a:ext>
            </a:extLst>
          </p:cNvPr>
          <p:cNvSpPr txBox="1"/>
          <p:nvPr/>
        </p:nvSpPr>
        <p:spPr>
          <a:xfrm>
            <a:off x="-1826" y="0"/>
            <a:ext cx="12193826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So yeah, some tipping points been crossed, and we can predict the next elements too</a:t>
            </a:r>
            <a:endParaRPr lang="en-US" sz="2400" b="1" i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78F9E0-317F-092E-4E43-49366587C6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435" y="960390"/>
            <a:ext cx="8473019" cy="5438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C90E8E9-0F8F-32D7-9757-14A1660E56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3943" y="5129828"/>
            <a:ext cx="5210027" cy="1711597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3437517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CC17354-5AD5-ADE9-E069-8244DAFAC62E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A key driving factor in tipping points is the global increase in surface air temperature</a:t>
            </a:r>
          </a:p>
        </p:txBody>
      </p: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B93FE0C5-28B5-B684-974D-39B3032D0E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970"/>
          <a:stretch/>
        </p:blipFill>
        <p:spPr bwMode="auto">
          <a:xfrm>
            <a:off x="6392833" y="1357745"/>
            <a:ext cx="5411240" cy="3651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Image">
            <a:extLst>
              <a:ext uri="{FF2B5EF4-FFF2-40B4-BE49-F238E27FC236}">
                <a16:creationId xmlns:a16="http://schemas.microsoft.com/office/drawing/2014/main" id="{A8D315F8-AA6C-42D1-865A-5CC679BA9D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303"/>
          <a:stretch/>
        </p:blipFill>
        <p:spPr bwMode="auto">
          <a:xfrm>
            <a:off x="14620" y="1596751"/>
            <a:ext cx="6289200" cy="490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F91D4BE-4FFB-D783-2780-67C9EBA7038B}"/>
                  </a:ext>
                </a:extLst>
              </p:cNvPr>
              <p:cNvSpPr txBox="1"/>
              <p:nvPr/>
            </p:nvSpPr>
            <p:spPr>
              <a:xfrm>
                <a:off x="2171067" y="4429622"/>
                <a:ext cx="3360767" cy="1200329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Temperatures in 2023 were more than 2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2400" dirty="0"/>
                  <a:t> above “normal”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F91D4BE-4FFB-D783-2780-67C9EBA703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1067" y="4429622"/>
                <a:ext cx="3360767" cy="1200329"/>
              </a:xfrm>
              <a:prstGeom prst="rect">
                <a:avLst/>
              </a:prstGeom>
              <a:blipFill>
                <a:blip r:embed="rId3"/>
                <a:stretch>
                  <a:fillRect l="-2632" t="-3093" b="-9278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3FC884F4-3D7E-AA2A-F4F4-D70F4173D76E}"/>
              </a:ext>
            </a:extLst>
          </p:cNvPr>
          <p:cNvSpPr txBox="1"/>
          <p:nvPr/>
        </p:nvSpPr>
        <p:spPr>
          <a:xfrm>
            <a:off x="6992562" y="5214452"/>
            <a:ext cx="4211782" cy="83099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The poles are getting especially hammered</a:t>
            </a:r>
          </a:p>
        </p:txBody>
      </p:sp>
    </p:spTree>
    <p:extLst>
      <p:ext uri="{BB962C8B-B14F-4D97-AF65-F5344CB8AC3E}">
        <p14:creationId xmlns:p14="http://schemas.microsoft.com/office/powerpoint/2010/main" val="6565065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349E1BE-9A23-5AAF-1960-36372C265F2D}"/>
              </a:ext>
            </a:extLst>
          </p:cNvPr>
          <p:cNvSpPr txBox="1"/>
          <p:nvPr/>
        </p:nvSpPr>
        <p:spPr>
          <a:xfrm>
            <a:off x="-1826" y="0"/>
            <a:ext cx="12193826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Tipping points vs tipping elements</a:t>
            </a:r>
            <a:endParaRPr lang="en-US" sz="2400" b="1" i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78F9E0-317F-092E-4E43-49366587C6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435" y="960390"/>
            <a:ext cx="8473019" cy="5438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C90E8E9-0F8F-32D7-9757-14A1660E56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3943" y="5129828"/>
            <a:ext cx="5210027" cy="1711597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7529672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349E1BE-9A23-5AAF-1960-36372C265F2D}"/>
              </a:ext>
            </a:extLst>
          </p:cNvPr>
          <p:cNvSpPr txBox="1"/>
          <p:nvPr/>
        </p:nvSpPr>
        <p:spPr>
          <a:xfrm>
            <a:off x="12028" y="0"/>
            <a:ext cx="5407465" cy="156966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Mangrove ecosystems are “critically endangered” because of increased frequency and severity of cyclonic storms (which are due to ocean warming)</a:t>
            </a:r>
            <a:endParaRPr lang="en-US" sz="2400" b="1" i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B7ED1E0-25EA-ACB1-1253-427C9556FB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216" y="1716424"/>
            <a:ext cx="4185331" cy="4505093"/>
          </a:xfrm>
          <a:prstGeom prst="rect">
            <a:avLst/>
          </a:prstGeom>
        </p:spPr>
      </p:pic>
      <p:pic>
        <p:nvPicPr>
          <p:cNvPr id="8" name="Picture 7">
            <a:hlinkClick r:id="rId3"/>
            <a:extLst>
              <a:ext uri="{FF2B5EF4-FFF2-40B4-BE49-F238E27FC236}">
                <a16:creationId xmlns:a16="http://schemas.microsoft.com/office/drawing/2014/main" id="{1B7A75B9-91A4-6E49-7F78-4C6177B431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9493" y="190275"/>
            <a:ext cx="6402658" cy="45612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404CE6A-531F-F0D8-E368-91340ABE0C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63196" y="5441795"/>
            <a:ext cx="7772400" cy="122593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5770482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349E1BE-9A23-5AAF-1960-36372C265F2D}"/>
              </a:ext>
            </a:extLst>
          </p:cNvPr>
          <p:cNvSpPr txBox="1"/>
          <p:nvPr/>
        </p:nvSpPr>
        <p:spPr>
          <a:xfrm>
            <a:off x="12028" y="0"/>
            <a:ext cx="12179972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Coral reefs really are dying</a:t>
            </a:r>
            <a:endParaRPr lang="en-US" sz="2400" b="1" i="1" dirty="0"/>
          </a:p>
        </p:txBody>
      </p:sp>
      <p:pic>
        <p:nvPicPr>
          <p:cNvPr id="2" name="Picture 1">
            <a:hlinkClick r:id="rId2"/>
            <a:extLst>
              <a:ext uri="{FF2B5EF4-FFF2-40B4-BE49-F238E27FC236}">
                <a16:creationId xmlns:a16="http://schemas.microsoft.com/office/drawing/2014/main" id="{31BE653F-AD99-205B-FF0C-F621284595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133" y="1377383"/>
            <a:ext cx="6636008" cy="367947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32027A6-0554-E08C-D841-A4E6CF86AA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4941" y="5234641"/>
            <a:ext cx="7772400" cy="147587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6ADB6636-B3CD-BA23-BD78-C5ED3E297AFB}"/>
              </a:ext>
            </a:extLst>
          </p:cNvPr>
          <p:cNvGrpSpPr/>
          <p:nvPr/>
        </p:nvGrpSpPr>
        <p:grpSpPr>
          <a:xfrm>
            <a:off x="2877105" y="605140"/>
            <a:ext cx="7772400" cy="1163344"/>
            <a:chOff x="2877105" y="605140"/>
            <a:chExt cx="7772400" cy="116334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685FE51-3789-5E98-1124-92ED5E399F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46095"/>
            <a:stretch/>
          </p:blipFill>
          <p:spPr>
            <a:xfrm>
              <a:off x="2877105" y="605140"/>
              <a:ext cx="7772400" cy="1163344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AD3CBE6-6741-C971-4524-669C481ACFB4}"/>
                </a:ext>
              </a:extLst>
            </p:cNvPr>
            <p:cNvSpPr/>
            <p:nvPr/>
          </p:nvSpPr>
          <p:spPr>
            <a:xfrm>
              <a:off x="3683726" y="1428046"/>
              <a:ext cx="5316583" cy="317862"/>
            </a:xfrm>
            <a:prstGeom prst="rect">
              <a:avLst/>
            </a:prstGeom>
            <a:solidFill>
              <a:schemeClr val="accent1">
                <a:alpha val="21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9498364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349E1BE-9A23-5AAF-1960-36372C265F2D}"/>
              </a:ext>
            </a:extLst>
          </p:cNvPr>
          <p:cNvSpPr txBox="1"/>
          <p:nvPr/>
        </p:nvSpPr>
        <p:spPr>
          <a:xfrm>
            <a:off x="12028" y="0"/>
            <a:ext cx="12179972" cy="830997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“Polar amplification”: temperature increases (and ocean acidification) are happening much faster there than the rest of the world</a:t>
            </a:r>
            <a:endParaRPr lang="en-US" sz="2400" b="1" i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5EDC3F7-E960-49CE-4D29-EE671ED845AA}"/>
              </a:ext>
            </a:extLst>
          </p:cNvPr>
          <p:cNvSpPr txBox="1"/>
          <p:nvPr/>
        </p:nvSpPr>
        <p:spPr>
          <a:xfrm>
            <a:off x="980208" y="5515675"/>
            <a:ext cx="24661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(2019)</a:t>
            </a:r>
          </a:p>
        </p:txBody>
      </p:sp>
      <p:pic>
        <p:nvPicPr>
          <p:cNvPr id="2" name="Picture 1">
            <a:hlinkClick r:id="rId2"/>
            <a:extLst>
              <a:ext uri="{FF2B5EF4-FFF2-40B4-BE49-F238E27FC236}">
                <a16:creationId xmlns:a16="http://schemas.microsoft.com/office/drawing/2014/main" id="{5D6A6B2A-6AEF-C320-9B9E-3E3707A48F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709" y="880660"/>
            <a:ext cx="11829035" cy="5783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2937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13" descr="Larsen B ice shel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151" y="2459400"/>
            <a:ext cx="5743900" cy="369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95834" y="2459400"/>
            <a:ext cx="5822733" cy="369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3"/>
          <p:cNvSpPr txBox="1"/>
          <p:nvPr/>
        </p:nvSpPr>
        <p:spPr>
          <a:xfrm>
            <a:off x="1653713" y="1843801"/>
            <a:ext cx="2632800" cy="656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buClr>
                <a:srgbClr val="000000"/>
              </a:buClr>
              <a:buSzPts val="1800"/>
            </a:pPr>
            <a:r>
              <a:rPr lang="en-US" sz="2667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January 31, 2002</a:t>
            </a:r>
            <a:endParaRPr sz="2667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0" name="Google Shape;130;p13"/>
          <p:cNvSpPr txBox="1"/>
          <p:nvPr/>
        </p:nvSpPr>
        <p:spPr>
          <a:xfrm>
            <a:off x="7956400" y="1843801"/>
            <a:ext cx="2301600" cy="656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buClr>
                <a:srgbClr val="000000"/>
              </a:buClr>
              <a:buSzPts val="1800"/>
            </a:pPr>
            <a:r>
              <a:rPr lang="en-US" sz="2667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March 5, 2002</a:t>
            </a:r>
            <a:endParaRPr sz="2667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1" name="Google Shape;131;p13"/>
          <p:cNvSpPr txBox="1"/>
          <p:nvPr/>
        </p:nvSpPr>
        <p:spPr>
          <a:xfrm>
            <a:off x="98167" y="5617800"/>
            <a:ext cx="2203600" cy="53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buClr>
                <a:srgbClr val="000000"/>
              </a:buClr>
              <a:buSzPts val="1400"/>
            </a:pPr>
            <a:r>
              <a:rPr lang="en-US" sz="1867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Courtesy of NASA </a:t>
            </a:r>
            <a:endParaRPr sz="1867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13"/>
          <p:cNvSpPr txBox="1"/>
          <p:nvPr/>
        </p:nvSpPr>
        <p:spPr>
          <a:xfrm>
            <a:off x="578167" y="6284534"/>
            <a:ext cx="11161200" cy="53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-US" sz="1867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Photos taken of the Larsen-B ice shelf in the Antarctic Peninsula. Courtesy of NASA </a:t>
            </a:r>
            <a:endParaRPr sz="1867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DE1CDB-6861-1BF3-0076-D96197511B72}"/>
              </a:ext>
            </a:extLst>
          </p:cNvPr>
          <p:cNvSpPr txBox="1"/>
          <p:nvPr/>
        </p:nvSpPr>
        <p:spPr>
          <a:xfrm>
            <a:off x="12028" y="0"/>
            <a:ext cx="12179972" cy="830997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“Polar amplification”: temperature increases (and ocean acidification) are happening much faster there than the rest of the world</a:t>
            </a:r>
            <a:endParaRPr lang="en-US" sz="2400" b="1" i="1" dirty="0"/>
          </a:p>
        </p:txBody>
      </p:sp>
    </p:spTree>
    <p:extLst>
      <p:ext uri="{BB962C8B-B14F-4D97-AF65-F5344CB8AC3E}">
        <p14:creationId xmlns:p14="http://schemas.microsoft.com/office/powerpoint/2010/main" val="21085340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349E1BE-9A23-5AAF-1960-36372C265F2D}"/>
              </a:ext>
            </a:extLst>
          </p:cNvPr>
          <p:cNvSpPr txBox="1"/>
          <p:nvPr/>
        </p:nvSpPr>
        <p:spPr>
          <a:xfrm>
            <a:off x="12028" y="0"/>
            <a:ext cx="12179972" cy="830997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“Polar amplification”: temperature increases (and ocean acidification) are happening much faster there than the rest of the world</a:t>
            </a:r>
            <a:endParaRPr lang="en-US" sz="2400" b="1" i="1" dirty="0"/>
          </a:p>
        </p:txBody>
      </p:sp>
      <p:pic>
        <p:nvPicPr>
          <p:cNvPr id="7" name="Picture 6">
            <a:hlinkClick r:id="rId2"/>
            <a:extLst>
              <a:ext uri="{FF2B5EF4-FFF2-40B4-BE49-F238E27FC236}">
                <a16:creationId xmlns:a16="http://schemas.microsoft.com/office/drawing/2014/main" id="{694F7A12-FA8A-A1AA-B38D-92B84FBC33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236" y="1111492"/>
            <a:ext cx="8333509" cy="551086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5EDC3F7-E960-49CE-4D29-EE671ED845AA}"/>
              </a:ext>
            </a:extLst>
          </p:cNvPr>
          <p:cNvSpPr txBox="1"/>
          <p:nvPr/>
        </p:nvSpPr>
        <p:spPr>
          <a:xfrm>
            <a:off x="980208" y="5515675"/>
            <a:ext cx="24661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(2019)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4C7EB45-FA90-0173-C130-C03BF0F0FA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6291" y="1111492"/>
            <a:ext cx="6608618" cy="1719483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7276889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349E1BE-9A23-5AAF-1960-36372C265F2D}"/>
              </a:ext>
            </a:extLst>
          </p:cNvPr>
          <p:cNvSpPr txBox="1"/>
          <p:nvPr/>
        </p:nvSpPr>
        <p:spPr>
          <a:xfrm>
            <a:off x="-1828" y="0"/>
            <a:ext cx="12193827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Alpine glaciers (i.e., glaciers on mountains anywhere on the planet) are also in rapid retreat</a:t>
            </a:r>
            <a:endParaRPr lang="en-US" sz="2400" b="1" i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5EDC3F7-E960-49CE-4D29-EE671ED845AA}"/>
              </a:ext>
            </a:extLst>
          </p:cNvPr>
          <p:cNvSpPr txBox="1"/>
          <p:nvPr/>
        </p:nvSpPr>
        <p:spPr>
          <a:xfrm>
            <a:off x="980208" y="5515675"/>
            <a:ext cx="24661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(2019)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2886F44-1055-1AAB-1A62-E7286794B7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0935" y="1188760"/>
            <a:ext cx="6905857" cy="514879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D622A99-ADE3-9C61-3EDE-7FEB7F69CF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617" y="2060119"/>
            <a:ext cx="4919318" cy="273776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0893149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1445</TotalTime>
  <Words>255</Words>
  <Application>Microsoft Macintosh PowerPoint</Application>
  <PresentationFormat>Widescreen</PresentationFormat>
  <Paragraphs>24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Calibri</vt:lpstr>
      <vt:lpstr>Calibri Light</vt:lpstr>
      <vt:lpstr>Cambria Math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qualitative picture: Earth’s surface temperature is a function of energy flows</dc:title>
  <dc:creator>Steven</dc:creator>
  <cp:lastModifiedBy>Steven N</cp:lastModifiedBy>
  <cp:revision>158</cp:revision>
  <cp:lastPrinted>2020-02-04T19:15:02Z</cp:lastPrinted>
  <dcterms:created xsi:type="dcterms:W3CDTF">2020-01-23T15:38:57Z</dcterms:created>
  <dcterms:modified xsi:type="dcterms:W3CDTF">2024-09-23T17:52:55Z</dcterms:modified>
</cp:coreProperties>
</file>